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alibri"/>
      <p:regular r:id="rId14"/>
      <p:bold r:id="rId15"/>
      <p:italic r:id="rId16"/>
      <p:boldItalic r:id="rId17"/>
    </p:embeddedFont>
    <p:embeddedFont>
      <p:font typeface="Helvetica Neue"/>
      <p:regular r:id="rId18"/>
      <p:bold r:id="rId19"/>
      <p:italic r:id="rId20"/>
      <p:boldItalic r:id="rId2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libri-bold.fntdata"/><Relationship Id="rId14" Type="http://schemas.openxmlformats.org/officeDocument/2006/relationships/font" Target="fonts/Calibri-regular.fntdata"/><Relationship Id="rId17" Type="http://schemas.openxmlformats.org/officeDocument/2006/relationships/font" Target="fonts/Calibri-boldItalic.fntdata"/><Relationship Id="rId16" Type="http://schemas.openxmlformats.org/officeDocument/2006/relationships/font" Target="fonts/Calibri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a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a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a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a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a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a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da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jpg"/><Relationship Id="rId4" Type="http://schemas.openxmlformats.org/officeDocument/2006/relationships/image" Target="../media/image01.jpg"/><Relationship Id="rId5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Relationship Id="rId4" Type="http://schemas.openxmlformats.org/officeDocument/2006/relationships/image" Target="../media/image04.png"/><Relationship Id="rId10" Type="http://schemas.openxmlformats.org/officeDocument/2006/relationships/hyperlink" Target="http://www.bucknell.edu/Documents/MG101/Syllabus.pdf" TargetMode="External"/><Relationship Id="rId9" Type="http://schemas.openxmlformats.org/officeDocument/2006/relationships/hyperlink" Target="http://bucknellian.net" TargetMode="External"/><Relationship Id="rId5" Type="http://schemas.openxmlformats.org/officeDocument/2006/relationships/hyperlink" Target="http://bucknellian.net/52858/news/tedx-talks-take-interdisciplinary-theme/" TargetMode="External"/><Relationship Id="rId6" Type="http://schemas.openxmlformats.org/officeDocument/2006/relationships/image" Target="../media/image02.png"/><Relationship Id="rId7" Type="http://schemas.openxmlformats.org/officeDocument/2006/relationships/image" Target="../media/image06.png"/><Relationship Id="rId8" Type="http://schemas.openxmlformats.org/officeDocument/2006/relationships/hyperlink" Target="http://www.bucknell.edu/SBDC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Relationship Id="rId4" Type="http://schemas.openxmlformats.org/officeDocument/2006/relationships/image" Target="../media/image10.png"/><Relationship Id="rId10" Type="http://schemas.openxmlformats.org/officeDocument/2006/relationships/hyperlink" Target="http://www.bucknell.edu/small-business-development-center/entrepreneurs-incubator/networking-opportunities.html" TargetMode="External"/><Relationship Id="rId9" Type="http://schemas.openxmlformats.org/officeDocument/2006/relationships/hyperlink" Target="http://www.bucknell.edu/K-WIDE" TargetMode="External"/><Relationship Id="rId5" Type="http://schemas.openxmlformats.org/officeDocument/2006/relationships/hyperlink" Target="https://www.facebook.com/BUEntrepreneurshipandInnovation?fref=ts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09.png"/><Relationship Id="rId8" Type="http://schemas.openxmlformats.org/officeDocument/2006/relationships/hyperlink" Target="http://www.bucknell.edu/news-and-media/2014/september/practical-prototyping.html" TargetMode="Externa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http://bucknell.edu/MarketsInnovationDesign" TargetMode="External"/><Relationship Id="rId10" Type="http://schemas.openxmlformats.org/officeDocument/2006/relationships/hyperlink" Target="http://www.bucknell.edu/info-about-attending-bucknell/how-your-life-will-change/bucknell-makers/bucknell-maker-spaces.html" TargetMode="External"/><Relationship Id="rId13" Type="http://schemas.openxmlformats.org/officeDocument/2006/relationships/hyperlink" Target="http://www.bucknell.edu/news-and-media/2015/may/the-many-things-weve-made.html" TargetMode="External"/><Relationship Id="rId12" Type="http://schemas.openxmlformats.org/officeDocument/2006/relationships/hyperlink" Target="http://www.bucknell.edu/engineering-college-of/about-the-college/engineering-facilities/interdisciplinary-engineering-facilities/project-development-laboratory-(pdl)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2.png"/><Relationship Id="rId9" Type="http://schemas.openxmlformats.org/officeDocument/2006/relationships/hyperlink" Target="http://www.bucknell.edu/ILTM" TargetMode="External"/><Relationship Id="rId5" Type="http://schemas.openxmlformats.org/officeDocument/2006/relationships/hyperlink" Target="http://www.bucknell.edu/bizpitch" TargetMode="External"/><Relationship Id="rId6" Type="http://schemas.openxmlformats.org/officeDocument/2006/relationships/image" Target="../media/image14.png"/><Relationship Id="rId7" Type="http://schemas.openxmlformats.org/officeDocument/2006/relationships/hyperlink" Target="http://www.bucknell.edu/Externships" TargetMode="External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://www.lewisburgpa.com/resources/bucknell-university-entrepreneurs-incubator/" TargetMode="External"/><Relationship Id="rId10" Type="http://schemas.openxmlformats.org/officeDocument/2006/relationships/image" Target="../media/image17.png"/><Relationship Id="rId12" Type="http://schemas.openxmlformats.org/officeDocument/2006/relationships/hyperlink" Target="http://www.bucknell.edu/CDC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Relationship Id="rId9" Type="http://schemas.openxmlformats.org/officeDocument/2006/relationships/hyperlink" Target="http://www.bucknell.edu/info-about-attending-bucknell/how-your-life-will-change/bucknell-makers/a-letter-from-president-john-c-bravman-to-president-obama.html" TargetMode="External"/><Relationship Id="rId5" Type="http://schemas.openxmlformats.org/officeDocument/2006/relationships/image" Target="../media/image16.png"/><Relationship Id="rId6" Type="http://schemas.openxmlformats.org/officeDocument/2006/relationships/hyperlink" Target="http://www.bucknell.edu/SBDC" TargetMode="External"/><Relationship Id="rId7" Type="http://schemas.openxmlformats.org/officeDocument/2006/relationships/hyperlink" Target="http://www.bucknell.edu/WritingCenter" TargetMode="External"/><Relationship Id="rId8" Type="http://schemas.openxmlformats.org/officeDocument/2006/relationships/hyperlink" Target="http://www.bucknell.edu/communications/bucknell-magazine/recent-issues/spring-2014/designs-on-the-future.html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mailto:mmg019@bucknell.edu" TargetMode="External"/><Relationship Id="rId10" Type="http://schemas.openxmlformats.org/officeDocument/2006/relationships/hyperlink" Target="http://www.bucknell.edu/giving-to-bucknell/contact-us/annual-fund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22.png"/><Relationship Id="rId9" Type="http://schemas.openxmlformats.org/officeDocument/2006/relationships/hyperlink" Target="http://www.bucknell.edu/giving-to-bucknell/donor-stories/pam-mooney-and-family.html" TargetMode="External"/><Relationship Id="rId5" Type="http://schemas.openxmlformats.org/officeDocument/2006/relationships/hyperlink" Target="http://www.bucknell.edu/KEEN" TargetMode="External"/><Relationship Id="rId6" Type="http://schemas.openxmlformats.org/officeDocument/2006/relationships/image" Target="../media/image02.png"/><Relationship Id="rId7" Type="http://schemas.openxmlformats.org/officeDocument/2006/relationships/hyperlink" Target="http://www.bucknell.edu/Externships" TargetMode="External"/><Relationship Id="rId8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://www.bucknell.edu/MarketsInnovationDesign" TargetMode="External"/><Relationship Id="rId10" Type="http://schemas.openxmlformats.org/officeDocument/2006/relationships/image" Target="../media/image15.png"/><Relationship Id="rId12" Type="http://schemas.openxmlformats.org/officeDocument/2006/relationships/hyperlink" Target="https://www.bucknell.edu/info-about-attending-bucknell/how-your-life-will-change/entrepreneurship-at-bucknell/entrepreneurship-and-innovation-affinity-housing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Relationship Id="rId4" Type="http://schemas.openxmlformats.org/officeDocument/2006/relationships/image" Target="../media/image21.png"/><Relationship Id="rId9" Type="http://schemas.openxmlformats.org/officeDocument/2006/relationships/image" Target="../media/image02.png"/><Relationship Id="rId5" Type="http://schemas.openxmlformats.org/officeDocument/2006/relationships/hyperlink" Target="http://www.bucknell.edu/fellowships-and-undergraduate-research/undergraduate-research/finding-a-research-opportunity.html" TargetMode="External"/><Relationship Id="rId6" Type="http://schemas.openxmlformats.org/officeDocument/2006/relationships/hyperlink" Target="http://www.bucknell.edu/EngineeringManagement" TargetMode="External"/><Relationship Id="rId7" Type="http://schemas.openxmlformats.org/officeDocument/2006/relationships/hyperlink" Target="http://www.bucknell.edu/news-and-media/2015/april/student-startup-madness.html" TargetMode="External"/><Relationship Id="rId8" Type="http://schemas.openxmlformats.org/officeDocument/2006/relationships/hyperlink" Target="http://www.bucknell.edu/SBD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1328025" y="0"/>
            <a:ext cx="2402999" cy="379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da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Bucknell University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963125" y="1311500"/>
            <a:ext cx="28485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a"/>
              <a:t>Though we are all STEM majors, we all have very different interests and pursuits!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963125" y="3493650"/>
            <a:ext cx="3033300" cy="7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a"/>
              <a:t>Our goal is to make I&amp;E a higher priority on campus, not just for the university but for students as well. </a:t>
            </a:r>
          </a:p>
        </p:txBody>
      </p:sp>
      <p:pic>
        <p:nvPicPr>
          <p:cNvPr id="33" name="Shape 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4875" y="1261950"/>
            <a:ext cx="1813600" cy="122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2892" y="3407625"/>
            <a:ext cx="1546382" cy="129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/>
        </p:nvSpPr>
        <p:spPr>
          <a:xfrm>
            <a:off x="1056425" y="0"/>
            <a:ext cx="2476800" cy="5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da" sz="1800">
                <a:solidFill>
                  <a:schemeClr val="lt1"/>
                </a:solidFill>
              </a:rPr>
              <a:t>I&amp;E Explorers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2643250" y="0"/>
            <a:ext cx="2476800" cy="5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da">
                <a:solidFill>
                  <a:schemeClr val="lt1"/>
                </a:solidFill>
              </a:rPr>
              <a:t>Bucknell University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820650" y="809950"/>
            <a:ext cx="884700" cy="5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a" sz="700"/>
              <a:t>1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1703575" y="809950"/>
            <a:ext cx="2558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a" sz="600"/>
              <a:t>1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2694175" y="809950"/>
            <a:ext cx="2558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1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3760975" y="809950"/>
            <a:ext cx="2558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0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4599175" y="809950"/>
            <a:ext cx="2558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1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5437375" y="962350"/>
            <a:ext cx="3878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47" name="Shape 47"/>
          <p:cNvSpPr txBox="1"/>
          <p:nvPr/>
        </p:nvSpPr>
        <p:spPr>
          <a:xfrm flipH="1">
            <a:off x="5223175" y="1419550"/>
            <a:ext cx="8237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48" name="Shape 48"/>
          <p:cNvSpPr txBox="1"/>
          <p:nvPr/>
        </p:nvSpPr>
        <p:spPr>
          <a:xfrm flipH="1">
            <a:off x="5985174" y="1419550"/>
            <a:ext cx="7476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6732775" y="1419550"/>
            <a:ext cx="3878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6351775" y="962350"/>
            <a:ext cx="2558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4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7189975" y="962350"/>
            <a:ext cx="3878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7570975" y="1419550"/>
            <a:ext cx="2558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4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8349175" y="1419550"/>
            <a:ext cx="2558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7</a:t>
            </a:r>
          </a:p>
        </p:txBody>
      </p:sp>
      <p:sp>
        <p:nvSpPr>
          <p:cNvPr id="54" name="Shape 54"/>
          <p:cNvSpPr txBox="1"/>
          <p:nvPr/>
        </p:nvSpPr>
        <p:spPr>
          <a:xfrm flipH="1">
            <a:off x="8036799" y="973750"/>
            <a:ext cx="6873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941575" y="2029150"/>
            <a:ext cx="5381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2084575" y="2029150"/>
            <a:ext cx="4944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3533225" y="2029150"/>
            <a:ext cx="5381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5361175" y="2638750"/>
            <a:ext cx="2558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1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6111775" y="2638750"/>
            <a:ext cx="4944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7146275" y="2638750"/>
            <a:ext cx="4944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136875" y="2638750"/>
            <a:ext cx="4944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974075" y="3248350"/>
            <a:ext cx="4944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2574275" y="3248350"/>
            <a:ext cx="4944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717275" y="3248350"/>
            <a:ext cx="4944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5469875" y="3857950"/>
            <a:ext cx="4944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6460475" y="3857950"/>
            <a:ext cx="4944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7298675" y="3857950"/>
            <a:ext cx="4944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8365475" y="3934150"/>
            <a:ext cx="4944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No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8517875" y="4010350"/>
            <a:ext cx="4944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sp>
        <p:nvSpPr>
          <p:cNvPr id="70" name="Shape 70"/>
          <p:cNvSpPr txBox="1"/>
          <p:nvPr/>
        </p:nvSpPr>
        <p:spPr>
          <a:xfrm>
            <a:off x="974075" y="4543750"/>
            <a:ext cx="4944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1888475" y="4467550"/>
            <a:ext cx="4944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2879075" y="4467550"/>
            <a:ext cx="4944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3717275" y="4467550"/>
            <a:ext cx="4944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sz="600"/>
              <a:t>Yes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Shape 78"/>
          <p:cNvGrpSpPr/>
          <p:nvPr/>
        </p:nvGrpSpPr>
        <p:grpSpPr>
          <a:xfrm>
            <a:off x="1332374" y="926395"/>
            <a:ext cx="1326000" cy="1087799"/>
            <a:chOff x="1332374" y="926395"/>
            <a:chExt cx="1326000" cy="1087799"/>
          </a:xfrm>
        </p:grpSpPr>
        <p:pic>
          <p:nvPicPr>
            <p:cNvPr id="79" name="Shape 7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52549" y="992325"/>
              <a:ext cx="1133474" cy="992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Shape 80"/>
            <p:cNvSpPr txBox="1"/>
            <p:nvPr/>
          </p:nvSpPr>
          <p:spPr>
            <a:xfrm rot="-463610">
              <a:off x="1389574" y="1003614"/>
              <a:ext cx="1211600" cy="933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Bucknell Tedx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latin typeface="Helvetica Neue"/>
                  <a:ea typeface="Helvetica Neue"/>
                  <a:cs typeface="Helvetica Neue"/>
                  <a:sym typeface="Helvetica Neue"/>
                  <a:hlinkClick r:id="rId5"/>
                </a:rPr>
                <a:t>http://bucknellian.net/52858/news/tedx-talks-take-interdisciplinary-theme/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Peter Puleo, Alejandro Ramires</a:t>
              </a:r>
            </a:p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4056312" y="932397"/>
            <a:ext cx="1339722" cy="1127514"/>
            <a:chOff x="4018212" y="500485"/>
            <a:chExt cx="1339722" cy="1127514"/>
          </a:xfrm>
        </p:grpSpPr>
        <p:pic>
          <p:nvPicPr>
            <p:cNvPr id="82" name="Shape 8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18212" y="583550"/>
              <a:ext cx="1211574" cy="10444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Shape 83"/>
            <p:cNvSpPr txBox="1"/>
            <p:nvPr/>
          </p:nvSpPr>
          <p:spPr>
            <a:xfrm rot="425812">
              <a:off x="4093293" y="571766"/>
              <a:ext cx="1211683" cy="933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How-to Workshops Makerspace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Nate Siegel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http://www.bucknell.edu/info-about-attending-bucknell/how-your-life-will-change/bucknell-makers/bucknell-maker-spaces.html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Class and Student Projects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x="3990762" y="2212051"/>
            <a:ext cx="1342670" cy="1077217"/>
            <a:chOff x="3549025" y="911676"/>
            <a:chExt cx="1342670" cy="1077217"/>
          </a:xfrm>
        </p:grpSpPr>
        <p:pic>
          <p:nvPicPr>
            <p:cNvPr id="85" name="Shape 8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49025" y="944425"/>
              <a:ext cx="1211574" cy="1044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Shape 86"/>
            <p:cNvSpPr txBox="1"/>
            <p:nvPr/>
          </p:nvSpPr>
          <p:spPr>
            <a:xfrm rot="388651">
              <a:off x="3654151" y="975746"/>
              <a:ext cx="1188688" cy="933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Small Business Development Center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Steve Stumbris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 u="sng">
                  <a:solidFill>
                    <a:schemeClr val="hlink"/>
                  </a:solidFill>
                  <a:hlinkClick r:id="rId8"/>
                </a:rPr>
                <a:t>http://www.bucknell.edu/SBDC</a:t>
              </a:r>
            </a:p>
            <a:p>
              <a:pPr rtl="0">
                <a:spcBef>
                  <a:spcPts val="0"/>
                </a:spcBef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Local Start-ups, entrepreneurship incubator</a:t>
              </a:r>
            </a:p>
          </p:txBody>
        </p:sp>
      </p:grpSp>
      <p:grpSp>
        <p:nvGrpSpPr>
          <p:cNvPr id="87" name="Shape 87"/>
          <p:cNvGrpSpPr/>
          <p:nvPr/>
        </p:nvGrpSpPr>
        <p:grpSpPr>
          <a:xfrm>
            <a:off x="6993375" y="890099"/>
            <a:ext cx="1378401" cy="1102350"/>
            <a:chOff x="2259450" y="1010624"/>
            <a:chExt cx="1378401" cy="1102350"/>
          </a:xfrm>
        </p:grpSpPr>
        <p:pic>
          <p:nvPicPr>
            <p:cNvPr id="88" name="Shape 8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259450" y="1068525"/>
              <a:ext cx="1211574" cy="10444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Shape 89"/>
            <p:cNvSpPr txBox="1"/>
            <p:nvPr/>
          </p:nvSpPr>
          <p:spPr>
            <a:xfrm rot="341873">
              <a:off x="2382808" y="1068466"/>
              <a:ext cx="1211686" cy="933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Engineering Department, E-mails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Engineering Deans and administrative assistants</a:t>
              </a:r>
            </a:p>
          </p:txBody>
        </p:sp>
      </p:grpSp>
      <p:grpSp>
        <p:nvGrpSpPr>
          <p:cNvPr id="90" name="Shape 90"/>
          <p:cNvGrpSpPr/>
          <p:nvPr/>
        </p:nvGrpSpPr>
        <p:grpSpPr>
          <a:xfrm>
            <a:off x="6804222" y="2950262"/>
            <a:ext cx="1281300" cy="1034808"/>
            <a:chOff x="1317822" y="992325"/>
            <a:chExt cx="1281300" cy="1034808"/>
          </a:xfrm>
        </p:grpSpPr>
        <p:pic>
          <p:nvPicPr>
            <p:cNvPr id="91" name="Shape 9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52549" y="992325"/>
              <a:ext cx="1133474" cy="992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Shape 92"/>
            <p:cNvSpPr txBox="1"/>
            <p:nvPr/>
          </p:nvSpPr>
          <p:spPr>
            <a:xfrm rot="-270058">
              <a:off x="1352553" y="1047845"/>
              <a:ext cx="1211837" cy="933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Professional STEM societies(ACM, IEEE, ASE, ASME)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Interdepartmental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600"/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 Many</a:t>
              </a:r>
            </a:p>
            <a:p>
              <a:pPr lvl="0" rtl="0" algn="l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Engineering Professors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Individual websites for said professional societies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93" name="Shape 93"/>
          <p:cNvGrpSpPr/>
          <p:nvPr/>
        </p:nvGrpSpPr>
        <p:grpSpPr>
          <a:xfrm>
            <a:off x="5845524" y="1708025"/>
            <a:ext cx="1211700" cy="996861"/>
            <a:chOff x="1542274" y="625037"/>
            <a:chExt cx="1211700" cy="996861"/>
          </a:xfrm>
        </p:grpSpPr>
        <p:pic>
          <p:nvPicPr>
            <p:cNvPr id="94" name="Shape 9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42274" y="629025"/>
              <a:ext cx="1133474" cy="992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Shape 95"/>
            <p:cNvSpPr txBox="1"/>
            <p:nvPr/>
          </p:nvSpPr>
          <p:spPr>
            <a:xfrm>
              <a:off x="1542275" y="625037"/>
              <a:ext cx="1211699" cy="9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1"/>
                  </a:solidFill>
                </a:rPr>
                <a:t>PDL: Project Development Lab</a:t>
              </a:r>
            </a:p>
            <a:p>
              <a:pPr rtl="0">
                <a:spcBef>
                  <a:spcPts val="0"/>
                </a:spcBef>
                <a:buNone/>
              </a:pPr>
              <a:r>
                <a:t/>
              </a:r>
              <a:endParaRPr sz="600"/>
            </a:p>
            <a:p>
              <a:pPr rtl="0">
                <a:spcBef>
                  <a:spcPts val="0"/>
                </a:spcBef>
                <a:buNone/>
              </a:pPr>
              <a:r>
                <a:rPr lang="da" sz="600"/>
                <a:t>Dan Johnson</a:t>
              </a:r>
            </a:p>
            <a:p>
              <a:pPr rtl="0">
                <a:spcBef>
                  <a:spcPts val="0"/>
                </a:spcBef>
                <a:buNone/>
              </a:pPr>
              <a:r>
                <a:t/>
              </a:r>
              <a:endParaRPr sz="600"/>
            </a:p>
            <a:p>
              <a:pPr lvl="0" rtl="0">
                <a:spcBef>
                  <a:spcPts val="0"/>
                </a:spcBef>
                <a:buNone/>
              </a:pPr>
              <a:r>
                <a:rPr lang="da" sz="600"/>
                <a:t>Class Projects and Research</a:t>
              </a:r>
            </a:p>
          </p:txBody>
        </p:sp>
      </p:grpSp>
      <p:grpSp>
        <p:nvGrpSpPr>
          <p:cNvPr id="96" name="Shape 96"/>
          <p:cNvGrpSpPr/>
          <p:nvPr/>
        </p:nvGrpSpPr>
        <p:grpSpPr>
          <a:xfrm>
            <a:off x="7506725" y="1846992"/>
            <a:ext cx="1404321" cy="1121802"/>
            <a:chOff x="3866775" y="960967"/>
            <a:chExt cx="1404321" cy="1121802"/>
          </a:xfrm>
        </p:grpSpPr>
        <p:pic>
          <p:nvPicPr>
            <p:cNvPr id="97" name="Shape 9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866775" y="1038300"/>
              <a:ext cx="1211574" cy="1044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Shape 98"/>
            <p:cNvSpPr txBox="1"/>
            <p:nvPr/>
          </p:nvSpPr>
          <p:spPr>
            <a:xfrm rot="370350">
              <a:off x="4035851" y="1022169"/>
              <a:ext cx="1188590" cy="933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Social Media and  The Bucknellian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600"/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Doug Hendry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hlinkClick r:id="rId9"/>
                </a:rPr>
                <a:t>http://bucknellian.net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Shape 99"/>
          <p:cNvSpPr txBox="1"/>
          <p:nvPr/>
        </p:nvSpPr>
        <p:spPr>
          <a:xfrm>
            <a:off x="4823800" y="304725"/>
            <a:ext cx="4320299" cy="5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da">
                <a:solidFill>
                  <a:schemeClr val="lt1"/>
                </a:solidFill>
              </a:rPr>
              <a:t>Bucknell University</a:t>
            </a:r>
          </a:p>
        </p:txBody>
      </p:sp>
      <p:grpSp>
        <p:nvGrpSpPr>
          <p:cNvPr id="100" name="Shape 100"/>
          <p:cNvGrpSpPr/>
          <p:nvPr/>
        </p:nvGrpSpPr>
        <p:grpSpPr>
          <a:xfrm>
            <a:off x="483875" y="2706895"/>
            <a:ext cx="1409801" cy="1109636"/>
            <a:chOff x="3869675" y="489320"/>
            <a:chExt cx="1409801" cy="1109636"/>
          </a:xfrm>
        </p:grpSpPr>
        <p:sp>
          <p:nvSpPr>
            <p:cNvPr id="101" name="Shape 101"/>
            <p:cNvSpPr txBox="1"/>
            <p:nvPr/>
          </p:nvSpPr>
          <p:spPr>
            <a:xfrm rot="395646">
              <a:off x="4041195" y="554487"/>
              <a:ext cx="1188663" cy="93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Resource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Department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Total number of students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Number of undergraduate 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students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contact name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Website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Who is it mainly for?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02" name="Shape 10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869675" y="554487"/>
              <a:ext cx="1211574" cy="10444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Shape 103"/>
          <p:cNvSpPr txBox="1"/>
          <p:nvPr/>
        </p:nvSpPr>
        <p:spPr>
          <a:xfrm rot="395646">
            <a:off x="579195" y="2768624"/>
            <a:ext cx="1188663" cy="9331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rPr lang="da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Management 101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rPr lang="da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 of Management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rPr lang="da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 number of students 60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rPr lang="da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 name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rPr lang="da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Eric Marten, Neil Boyd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rPr lang="da" sz="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http://www.bucknell.edu/Documents/MG101/Syllabus.pdf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rPr lang="da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is it mainly for?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rPr lang="da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Management Students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4" name="Shape 104"/>
          <p:cNvGrpSpPr/>
          <p:nvPr/>
        </p:nvGrpSpPr>
        <p:grpSpPr>
          <a:xfrm>
            <a:off x="1937407" y="2719955"/>
            <a:ext cx="1284900" cy="1030500"/>
            <a:chOff x="1311007" y="973505"/>
            <a:chExt cx="1284900" cy="1030500"/>
          </a:xfrm>
        </p:grpSpPr>
        <p:pic>
          <p:nvPicPr>
            <p:cNvPr id="105" name="Shape 10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52549" y="992325"/>
              <a:ext cx="1133474" cy="992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Shape 106"/>
            <p:cNvSpPr txBox="1"/>
            <p:nvPr/>
          </p:nvSpPr>
          <p:spPr>
            <a:xfrm rot="-285465">
              <a:off x="1347620" y="1022148"/>
              <a:ext cx="1211675" cy="933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Lecture Series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Physics, Biology, Chemistry, Math, Engineering, Cap Center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Michael Duignan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Shape 111"/>
          <p:cNvGrpSpPr/>
          <p:nvPr/>
        </p:nvGrpSpPr>
        <p:grpSpPr>
          <a:xfrm>
            <a:off x="2293524" y="2604325"/>
            <a:ext cx="1225799" cy="1080304"/>
            <a:chOff x="2293524" y="2604325"/>
            <a:chExt cx="1225799" cy="1080304"/>
          </a:xfrm>
        </p:grpSpPr>
        <p:pic>
          <p:nvPicPr>
            <p:cNvPr id="112" name="Shape 1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03437" y="2604325"/>
              <a:ext cx="1205976" cy="1080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Shape 113"/>
            <p:cNvSpPr txBox="1"/>
            <p:nvPr/>
          </p:nvSpPr>
          <p:spPr>
            <a:xfrm rot="-399356">
              <a:off x="2338295" y="2783447"/>
              <a:ext cx="1136258" cy="838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E&amp;I House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Student Run</a:t>
              </a:r>
            </a:p>
            <a:p>
              <a:pPr lvl="0" rtl="0" algn="l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Reid Sanchez, Sami Golaski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hlinkClick r:id="rId5"/>
                </a:rPr>
                <a:t>https://www.facebook.com/BUEntrepreneurshipandInnovation?fref=ts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14" name="Shape 114"/>
          <p:cNvGrpSpPr/>
          <p:nvPr/>
        </p:nvGrpSpPr>
        <p:grpSpPr>
          <a:xfrm>
            <a:off x="2749950" y="1017458"/>
            <a:ext cx="1444369" cy="1152503"/>
            <a:chOff x="4181100" y="1076345"/>
            <a:chExt cx="1444369" cy="1152503"/>
          </a:xfrm>
        </p:grpSpPr>
        <p:pic>
          <p:nvPicPr>
            <p:cNvPr id="115" name="Shape 1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81100" y="1114425"/>
              <a:ext cx="1253976" cy="1114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Shape 116"/>
            <p:cNvSpPr txBox="1"/>
            <p:nvPr/>
          </p:nvSpPr>
          <p:spPr>
            <a:xfrm rot="519373">
              <a:off x="4363401" y="1162333"/>
              <a:ext cx="1205936" cy="838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Resource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Department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Total number of students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Number of undergraduate 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students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contact name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Website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Who is it mainly for?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17" name="Shape 117"/>
          <p:cNvGrpSpPr/>
          <p:nvPr/>
        </p:nvGrpSpPr>
        <p:grpSpPr>
          <a:xfrm>
            <a:off x="4732150" y="870825"/>
            <a:ext cx="1247674" cy="1039653"/>
            <a:chOff x="3099325" y="2033800"/>
            <a:chExt cx="1247674" cy="1039653"/>
          </a:xfrm>
        </p:grpSpPr>
        <p:pic>
          <p:nvPicPr>
            <p:cNvPr id="118" name="Shape 1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099325" y="2033800"/>
              <a:ext cx="1205976" cy="10396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Shape 119"/>
            <p:cNvSpPr txBox="1"/>
            <p:nvPr/>
          </p:nvSpPr>
          <p:spPr>
            <a:xfrm rot="431915">
              <a:off x="3197409" y="2104779"/>
              <a:ext cx="1101280" cy="838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Bucknell Fabrication Workshop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Engineering Department</a:t>
              </a:r>
            </a:p>
            <a:p>
              <a:pPr lvl="0" rtl="0" algn="l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Eric Kennedy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8"/>
                </a:rPr>
                <a:t>http://www.bucknell.edu/news-and-media/2014/september/practical-prototyping.html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20" name="Shape 120"/>
          <p:cNvGrpSpPr/>
          <p:nvPr/>
        </p:nvGrpSpPr>
        <p:grpSpPr>
          <a:xfrm>
            <a:off x="3568000" y="2720424"/>
            <a:ext cx="1266848" cy="1080304"/>
            <a:chOff x="1224850" y="1015449"/>
            <a:chExt cx="1266848" cy="1080304"/>
          </a:xfrm>
        </p:grpSpPr>
        <p:pic>
          <p:nvPicPr>
            <p:cNvPr id="121" name="Shape 1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4850" y="1015449"/>
              <a:ext cx="1205976" cy="1080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Shape 122"/>
            <p:cNvSpPr txBox="1"/>
            <p:nvPr/>
          </p:nvSpPr>
          <p:spPr>
            <a:xfrm rot="-153125">
              <a:off x="1267700" y="1136443"/>
              <a:ext cx="1205996" cy="838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KEEN (Kern Entrepreneurship Education Network) Courses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College of Engineering</a:t>
              </a:r>
            </a:p>
            <a:p>
              <a:pPr lvl="0" rtl="0" algn="l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Joe Tranquillo, Charles Kim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23" name="Shape 123"/>
          <p:cNvGrpSpPr/>
          <p:nvPr/>
        </p:nvGrpSpPr>
        <p:grpSpPr>
          <a:xfrm>
            <a:off x="5111050" y="1739349"/>
            <a:ext cx="1205976" cy="1080304"/>
            <a:chOff x="1224850" y="1015449"/>
            <a:chExt cx="1205976" cy="1080304"/>
          </a:xfrm>
        </p:grpSpPr>
        <p:pic>
          <p:nvPicPr>
            <p:cNvPr id="124" name="Shape 1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4850" y="1015449"/>
              <a:ext cx="1205976" cy="1080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Shape 125"/>
            <p:cNvSpPr txBox="1"/>
            <p:nvPr/>
          </p:nvSpPr>
          <p:spPr>
            <a:xfrm rot="-251632">
              <a:off x="1267836" y="1141306"/>
              <a:ext cx="1074777" cy="838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Keen Winter Interdisciplinary Design Experience (KWIDE)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Engineering Department</a:t>
              </a:r>
            </a:p>
            <a:p>
              <a:pPr lvl="0" rtl="0" algn="ctr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Charles Kim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hlinkClick r:id="rId9"/>
                </a:rPr>
                <a:t>http://www.bucknell.edu/K-WIDE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26" name="Shape 126"/>
          <p:cNvGrpSpPr/>
          <p:nvPr/>
        </p:nvGrpSpPr>
        <p:grpSpPr>
          <a:xfrm>
            <a:off x="5216925" y="2703375"/>
            <a:ext cx="1304800" cy="1114424"/>
            <a:chOff x="4181100" y="1114425"/>
            <a:chExt cx="1304800" cy="1114424"/>
          </a:xfrm>
        </p:grpSpPr>
        <p:pic>
          <p:nvPicPr>
            <p:cNvPr id="127" name="Shape 1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81100" y="1114425"/>
              <a:ext cx="1253976" cy="1114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Shape 128"/>
            <p:cNvSpPr txBox="1"/>
            <p:nvPr/>
          </p:nvSpPr>
          <p:spPr>
            <a:xfrm rot="316391">
              <a:off x="4353158" y="1379777"/>
              <a:ext cx="1106583" cy="615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Tech Meet-Up Lewisburg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Local Agencies</a:t>
              </a:r>
            </a:p>
            <a:p>
              <a:pPr lvl="0" rtl="0" algn="ctr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Steve Stumbris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hlinkClick r:id="rId10"/>
                </a:rPr>
                <a:t>http://www.bucknell.edu/small-business-development-center/entrepreneurs-incubator/networking-opportunities.html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29" name="Shape 129"/>
          <p:cNvSpPr txBox="1"/>
          <p:nvPr/>
        </p:nvSpPr>
        <p:spPr>
          <a:xfrm>
            <a:off x="4585950" y="282750"/>
            <a:ext cx="4320299" cy="5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da">
                <a:solidFill>
                  <a:schemeClr val="lt1"/>
                </a:solidFill>
              </a:rPr>
              <a:t>Bucknell University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Shape 134"/>
          <p:cNvGrpSpPr/>
          <p:nvPr/>
        </p:nvGrpSpPr>
        <p:grpSpPr>
          <a:xfrm>
            <a:off x="7312850" y="1011275"/>
            <a:ext cx="1366632" cy="1037622"/>
            <a:chOff x="1397825" y="1106525"/>
            <a:chExt cx="1366632" cy="1037622"/>
          </a:xfrm>
        </p:grpSpPr>
        <p:pic>
          <p:nvPicPr>
            <p:cNvPr id="135" name="Shape 1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97825" y="1106525"/>
              <a:ext cx="1183451" cy="1036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Shape 136"/>
            <p:cNvSpPr txBox="1"/>
            <p:nvPr/>
          </p:nvSpPr>
          <p:spPr>
            <a:xfrm rot="-266789">
              <a:off x="1462047" y="1191483"/>
              <a:ext cx="1269220" cy="904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l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Biz (Business) Pitch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Engineering; Business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Steve Stumbris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hlinkClick r:id="rId5"/>
                </a:rPr>
                <a:t>http://www.bucknell.edu/bizpitch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37" name="Shape 137"/>
          <p:cNvGrpSpPr/>
          <p:nvPr/>
        </p:nvGrpSpPr>
        <p:grpSpPr>
          <a:xfrm>
            <a:off x="1216850" y="1173012"/>
            <a:ext cx="1458549" cy="1094125"/>
            <a:chOff x="2731325" y="1153962"/>
            <a:chExt cx="1458549" cy="1094125"/>
          </a:xfrm>
        </p:grpSpPr>
        <p:pic>
          <p:nvPicPr>
            <p:cNvPr id="138" name="Shape 13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731325" y="1153962"/>
              <a:ext cx="1269176" cy="1094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Shape 139"/>
            <p:cNvSpPr txBox="1"/>
            <p:nvPr/>
          </p:nvSpPr>
          <p:spPr>
            <a:xfrm rot="319757">
              <a:off x="2881230" y="1258974"/>
              <a:ext cx="1269387" cy="904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Inter-Disciplinary Senior Design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KEEN</a:t>
              </a:r>
            </a:p>
            <a:p>
              <a:pPr lvl="0" rtl="0" algn="ctr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Steve Shooter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latin typeface="Calibri"/>
                  <a:ea typeface="Calibri"/>
                  <a:cs typeface="Calibri"/>
                  <a:sym typeface="Calibri"/>
                </a:rPr>
                <a:t>http://www.bucknell.edu/engineering-college-of/special-engineering-programs/keen/ideas-design-studio-courses.html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40" name="Shape 140"/>
          <p:cNvGrpSpPr/>
          <p:nvPr/>
        </p:nvGrpSpPr>
        <p:grpSpPr>
          <a:xfrm>
            <a:off x="435800" y="2925800"/>
            <a:ext cx="1362387" cy="1036601"/>
            <a:chOff x="1397825" y="1106525"/>
            <a:chExt cx="1362387" cy="1036601"/>
          </a:xfrm>
        </p:grpSpPr>
        <p:pic>
          <p:nvPicPr>
            <p:cNvPr id="141" name="Shape 1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97825" y="1106525"/>
              <a:ext cx="1183451" cy="1036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Shape 142"/>
            <p:cNvSpPr txBox="1"/>
            <p:nvPr/>
          </p:nvSpPr>
          <p:spPr>
            <a:xfrm rot="-231763">
              <a:off x="1462020" y="1191445"/>
              <a:ext cx="1269183" cy="904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Externship Opportunities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Interdepartmental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600"/>
            </a:p>
            <a:p>
              <a:pPr lvl="0" rtl="0" algn="l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Emily Dietrich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hlinkClick r:id="rId7"/>
                </a:rPr>
                <a:t>http://www.bucknell.edu/Externships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1302575" y="2190950"/>
            <a:ext cx="1445201" cy="1094101"/>
            <a:chOff x="4150550" y="1173025"/>
            <a:chExt cx="1445201" cy="1094101"/>
          </a:xfrm>
        </p:grpSpPr>
        <p:pic>
          <p:nvPicPr>
            <p:cNvPr id="144" name="Shape 14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150550" y="1173025"/>
              <a:ext cx="1269176" cy="1094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Shape 145"/>
            <p:cNvSpPr txBox="1"/>
            <p:nvPr/>
          </p:nvSpPr>
          <p:spPr>
            <a:xfrm rot="372066">
              <a:off x="4281488" y="1267744"/>
              <a:ext cx="1269226" cy="904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Institute for Leadership in Technology and Management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Interdisciplinary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  <a:p>
              <a:pPr lvl="0" rtl="0" algn="l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Eric Santanen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9"/>
                </a:rPr>
                <a:t>http://www.bucknell.edu/ILTM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46" name="Shape 146"/>
          <p:cNvGrpSpPr/>
          <p:nvPr/>
        </p:nvGrpSpPr>
        <p:grpSpPr>
          <a:xfrm>
            <a:off x="5998400" y="2669560"/>
            <a:ext cx="1520918" cy="1140615"/>
            <a:chOff x="4150550" y="1126510"/>
            <a:chExt cx="1520918" cy="1140615"/>
          </a:xfrm>
        </p:grpSpPr>
        <p:pic>
          <p:nvPicPr>
            <p:cNvPr id="147" name="Shape 14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150550" y="1173025"/>
              <a:ext cx="1269176" cy="1094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Shape 148"/>
            <p:cNvSpPr txBox="1"/>
            <p:nvPr/>
          </p:nvSpPr>
          <p:spPr>
            <a:xfrm rot="366324">
              <a:off x="4357618" y="1191440"/>
              <a:ext cx="1269299" cy="904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Art Barn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Art Department: A space for experimenting with materials, prototyping and modeling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600"/>
            </a:p>
            <a:p>
              <a:pPr lvl="0" rtl="0" algn="l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Joe Meiser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49" name="Shape 149"/>
          <p:cNvGrpSpPr/>
          <p:nvPr/>
        </p:nvGrpSpPr>
        <p:grpSpPr>
          <a:xfrm>
            <a:off x="3031350" y="1984470"/>
            <a:ext cx="1390256" cy="1134342"/>
            <a:chOff x="2807525" y="1037545"/>
            <a:chExt cx="1390256" cy="1134342"/>
          </a:xfrm>
        </p:grpSpPr>
        <p:pic>
          <p:nvPicPr>
            <p:cNvPr id="150" name="Shape 15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807525" y="1077762"/>
              <a:ext cx="1269176" cy="1094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Shape 151"/>
            <p:cNvSpPr txBox="1"/>
            <p:nvPr/>
          </p:nvSpPr>
          <p:spPr>
            <a:xfrm rot="390012">
              <a:off x="2881201" y="1106478"/>
              <a:ext cx="1269360" cy="904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Maker Space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Interdepartmental</a:t>
              </a:r>
            </a:p>
            <a:p>
              <a:pPr lvl="0" rtl="0" algn="l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Eric Kennedy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0"/>
                </a:rPr>
                <a:t>http://www.bucknell.edu/info-about-attending-bucknell/how-your-life-will-change/bucknell-makers/bucknell-maker-spaces.html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52" name="Shape 152"/>
          <p:cNvGrpSpPr/>
          <p:nvPr/>
        </p:nvGrpSpPr>
        <p:grpSpPr>
          <a:xfrm>
            <a:off x="4422000" y="1064275"/>
            <a:ext cx="1357252" cy="1036601"/>
            <a:chOff x="1397825" y="1106525"/>
            <a:chExt cx="1357252" cy="1036601"/>
          </a:xfrm>
        </p:grpSpPr>
        <p:pic>
          <p:nvPicPr>
            <p:cNvPr id="153" name="Shape 1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97825" y="1106525"/>
              <a:ext cx="1183451" cy="1036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Shape 154"/>
            <p:cNvSpPr txBox="1"/>
            <p:nvPr/>
          </p:nvSpPr>
          <p:spPr>
            <a:xfrm rot="-186959">
              <a:off x="1462038" y="1191464"/>
              <a:ext cx="1269376" cy="904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l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Markets,Innovation and Design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MIDI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Seth Orsborn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hlinkClick r:id="rId11"/>
                </a:rPr>
                <a:t>http://bucknell.edu/MarketsInnovationDesign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55" name="Shape 155"/>
          <p:cNvGrpSpPr/>
          <p:nvPr/>
        </p:nvGrpSpPr>
        <p:grpSpPr>
          <a:xfrm>
            <a:off x="5948400" y="966083"/>
            <a:ext cx="1420709" cy="1134779"/>
            <a:chOff x="2807525" y="1113308"/>
            <a:chExt cx="1420709" cy="1134779"/>
          </a:xfrm>
        </p:grpSpPr>
        <p:pic>
          <p:nvPicPr>
            <p:cNvPr id="156" name="Shape 15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807525" y="1153962"/>
              <a:ext cx="1269176" cy="1094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Shape 157"/>
            <p:cNvSpPr txBox="1"/>
            <p:nvPr/>
          </p:nvSpPr>
          <p:spPr>
            <a:xfrm rot="422764">
              <a:off x="2908241" y="1187741"/>
              <a:ext cx="1269285" cy="904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PDL: Project Development Lab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Engineering</a:t>
              </a:r>
            </a:p>
            <a:p>
              <a:pPr lvl="0" rtl="0" algn="ctr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George Waltman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hlinkClick r:id="rId12"/>
                </a:rPr>
                <a:t>http://www.bucknell.edu/engineering-college-of/about-the-college/engineering-facilities/interdisciplinary-engineering-facilities/project-development-laboratory-(pdl).html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58" name="Shape 158"/>
          <p:cNvSpPr txBox="1"/>
          <p:nvPr/>
        </p:nvSpPr>
        <p:spPr>
          <a:xfrm>
            <a:off x="3833200" y="304725"/>
            <a:ext cx="1946099" cy="5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da">
                <a:solidFill>
                  <a:schemeClr val="lt1"/>
                </a:solidFill>
              </a:rPr>
              <a:t>Bucknell University</a:t>
            </a:r>
          </a:p>
        </p:txBody>
      </p:sp>
      <p:grpSp>
        <p:nvGrpSpPr>
          <p:cNvPr id="159" name="Shape 159"/>
          <p:cNvGrpSpPr/>
          <p:nvPr/>
        </p:nvGrpSpPr>
        <p:grpSpPr>
          <a:xfrm>
            <a:off x="7312850" y="2206531"/>
            <a:ext cx="1479477" cy="1154731"/>
            <a:chOff x="2731325" y="1017156"/>
            <a:chExt cx="1479477" cy="1154731"/>
          </a:xfrm>
        </p:grpSpPr>
        <p:pic>
          <p:nvPicPr>
            <p:cNvPr id="160" name="Shape 16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731325" y="1077762"/>
              <a:ext cx="1269176" cy="1094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Shape 161"/>
            <p:cNvSpPr txBox="1"/>
            <p:nvPr/>
          </p:nvSpPr>
          <p:spPr>
            <a:xfrm rot="512971">
              <a:off x="2881199" y="1106464"/>
              <a:ext cx="1269304" cy="904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Senior Design Project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Engineering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600"/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Dept Chairs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hlinkClick r:id="rId13"/>
                </a:rPr>
                <a:t>http://www.bucknell.edu/news-and-media/2015/may/the-many-things-weve-made.html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Shape 166"/>
          <p:cNvGrpSpPr/>
          <p:nvPr/>
        </p:nvGrpSpPr>
        <p:grpSpPr>
          <a:xfrm>
            <a:off x="2982850" y="924294"/>
            <a:ext cx="1441080" cy="1170206"/>
            <a:chOff x="2383387" y="1073619"/>
            <a:chExt cx="1441080" cy="1170206"/>
          </a:xfrm>
        </p:grpSpPr>
        <p:pic>
          <p:nvPicPr>
            <p:cNvPr id="167" name="Shape 16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83387" y="1110933"/>
              <a:ext cx="1314174" cy="1132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Shape 168"/>
            <p:cNvSpPr txBox="1"/>
            <p:nvPr/>
          </p:nvSpPr>
          <p:spPr>
            <a:xfrm rot="352631">
              <a:off x="2617668" y="1130470"/>
              <a:ext cx="1160198" cy="969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Bucknell Innovation Group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600"/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Inter-Departmental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69" name="Shape 169"/>
          <p:cNvGrpSpPr/>
          <p:nvPr/>
        </p:nvGrpSpPr>
        <p:grpSpPr>
          <a:xfrm>
            <a:off x="4828802" y="1203562"/>
            <a:ext cx="1314193" cy="1388973"/>
            <a:chOff x="115540" y="927137"/>
            <a:chExt cx="1314193" cy="1388973"/>
          </a:xfrm>
        </p:grpSpPr>
        <p:pic>
          <p:nvPicPr>
            <p:cNvPr id="170" name="Shape 17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754484">
              <a:off x="168605" y="1054604"/>
              <a:ext cx="1208061" cy="1134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Shape 171"/>
            <p:cNvSpPr txBox="1"/>
            <p:nvPr/>
          </p:nvSpPr>
          <p:spPr>
            <a:xfrm rot="411732">
              <a:off x="203786" y="1108053"/>
              <a:ext cx="1160009" cy="969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Small Business Development Center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School of Engineering</a:t>
              </a:r>
            </a:p>
            <a:p>
              <a:pPr lvl="0" rtl="0" algn="l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  <a:p>
              <a:pPr lvl="0" rtl="0" algn="l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Steve Stumbris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6"/>
                </a:rPr>
                <a:t>http://www.bucknell.edu/SBDC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72" name="Shape 172"/>
          <p:cNvGrpSpPr/>
          <p:nvPr/>
        </p:nvGrpSpPr>
        <p:grpSpPr>
          <a:xfrm>
            <a:off x="6547865" y="783312"/>
            <a:ext cx="1314193" cy="1388973"/>
            <a:chOff x="442340" y="1399750"/>
            <a:chExt cx="1314193" cy="1388973"/>
          </a:xfrm>
        </p:grpSpPr>
        <p:pic>
          <p:nvPicPr>
            <p:cNvPr id="173" name="Shape 17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754484">
              <a:off x="495405" y="1527216"/>
              <a:ext cx="1208061" cy="1134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Shape 174"/>
            <p:cNvSpPr txBox="1"/>
            <p:nvPr/>
          </p:nvSpPr>
          <p:spPr>
            <a:xfrm rot="280355">
              <a:off x="530654" y="1580778"/>
              <a:ext cx="1160055" cy="969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Bucknell Writing Center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Interdepartmental</a:t>
              </a:r>
            </a:p>
            <a:p>
              <a:pPr lvl="0" rtl="0" algn="l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600"/>
            </a:p>
            <a:p>
              <a:pPr lvl="0" rtl="0" algn="l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Abe Feuerstein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hlinkClick r:id="rId7"/>
                </a:rPr>
                <a:t>http://www.bucknell.edu/WritingCenter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75" name="Shape 175"/>
          <p:cNvGrpSpPr/>
          <p:nvPr/>
        </p:nvGrpSpPr>
        <p:grpSpPr>
          <a:xfrm>
            <a:off x="2214602" y="2818975"/>
            <a:ext cx="1314193" cy="1388973"/>
            <a:chOff x="1290065" y="1323550"/>
            <a:chExt cx="1314193" cy="1388973"/>
          </a:xfrm>
        </p:grpSpPr>
        <p:pic>
          <p:nvPicPr>
            <p:cNvPr id="176" name="Shape 17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754484">
              <a:off x="1343130" y="1451016"/>
              <a:ext cx="1208061" cy="1134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Shape 177"/>
            <p:cNvSpPr txBox="1"/>
            <p:nvPr/>
          </p:nvSpPr>
          <p:spPr>
            <a:xfrm rot="193009">
              <a:off x="1378352" y="1504451"/>
              <a:ext cx="1160127" cy="969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Reed-Garmin Engineering Entrepreneurship Award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Engineering</a:t>
              </a:r>
            </a:p>
            <a:p>
              <a:pPr lvl="0" rtl="0" algn="ctr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600"/>
            </a:p>
            <a:p>
              <a:pPr lvl="0" rtl="0" algn="l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/>
                <a:t>Mike Toole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hlinkClick r:id="rId8"/>
                </a:rPr>
                <a:t>http://www.bucknell.edu/communications/bucknell-magazine/recent-issues/spring-2014/designs-on-the-future.html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78" name="Shape 178"/>
          <p:cNvGrpSpPr/>
          <p:nvPr/>
        </p:nvGrpSpPr>
        <p:grpSpPr>
          <a:xfrm>
            <a:off x="414012" y="2740630"/>
            <a:ext cx="1473335" cy="1211245"/>
            <a:chOff x="2945112" y="1632105"/>
            <a:chExt cx="1473335" cy="1211245"/>
          </a:xfrm>
        </p:grpSpPr>
        <p:pic>
          <p:nvPicPr>
            <p:cNvPr id="179" name="Shape 17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45112" y="1710458"/>
              <a:ext cx="1314174" cy="1132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Shape 180"/>
            <p:cNvSpPr txBox="1"/>
            <p:nvPr/>
          </p:nvSpPr>
          <p:spPr>
            <a:xfrm rot="632920">
              <a:off x="3179243" y="1730105"/>
              <a:ext cx="1160207" cy="9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Nifty Ideas Fund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Engineering</a:t>
              </a:r>
            </a:p>
            <a:p>
              <a:pPr lvl="0" rtl="0" algn="l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Nate Siegel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9"/>
                </a:rPr>
                <a:t>http://www.bucknell.edu/info-about-attending-bucknell/how-your-life-will-change/bucknell-makers/a-letter-from-president-john-c-bravman-to-president-obama.html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81" name="Shape 181"/>
          <p:cNvGrpSpPr/>
          <p:nvPr/>
        </p:nvGrpSpPr>
        <p:grpSpPr>
          <a:xfrm>
            <a:off x="1169750" y="1086878"/>
            <a:ext cx="1416608" cy="1165020"/>
            <a:chOff x="3943250" y="812328"/>
            <a:chExt cx="1416608" cy="1165020"/>
          </a:xfrm>
        </p:grpSpPr>
        <p:pic>
          <p:nvPicPr>
            <p:cNvPr id="182" name="Shape 18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943250" y="879500"/>
              <a:ext cx="1273499" cy="1097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Shape 183"/>
            <p:cNvSpPr txBox="1"/>
            <p:nvPr/>
          </p:nvSpPr>
          <p:spPr>
            <a:xfrm rot="358912">
              <a:off x="4152350" y="870136"/>
              <a:ext cx="1160116" cy="969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Entrepeneurs Incubator in Lewisburg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SBDC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  <a:p>
              <a:pPr lvl="0" rtl="0" algn="l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sbdc@bucknell.edu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1"/>
                </a:rPr>
                <a:t>http://www.lewisburgpa.com/resources/bucknell-university-entrepreneurs-incubator/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84" name="Shape 184"/>
          <p:cNvGrpSpPr/>
          <p:nvPr/>
        </p:nvGrpSpPr>
        <p:grpSpPr>
          <a:xfrm>
            <a:off x="2762012" y="1861982"/>
            <a:ext cx="1417662" cy="1186391"/>
            <a:chOff x="4008100" y="1415982"/>
            <a:chExt cx="1417662" cy="1186391"/>
          </a:xfrm>
        </p:grpSpPr>
        <p:pic>
          <p:nvPicPr>
            <p:cNvPr id="185" name="Shape 18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008100" y="1504525"/>
              <a:ext cx="1273499" cy="1097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Shape 186"/>
            <p:cNvSpPr txBox="1"/>
            <p:nvPr/>
          </p:nvSpPr>
          <p:spPr>
            <a:xfrm rot="566132">
              <a:off x="4193913" y="1504521"/>
              <a:ext cx="1160196" cy="969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Resource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Department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Total number of students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Number of undergraduate 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students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contact name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Website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Who is it mainly for?</a:t>
              </a:r>
            </a:p>
          </p:txBody>
        </p:sp>
      </p:grpSp>
      <p:sp>
        <p:nvSpPr>
          <p:cNvPr id="187" name="Shape 187"/>
          <p:cNvSpPr txBox="1"/>
          <p:nvPr/>
        </p:nvSpPr>
        <p:spPr>
          <a:xfrm>
            <a:off x="4823800" y="304725"/>
            <a:ext cx="4320299" cy="5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da">
                <a:solidFill>
                  <a:schemeClr val="lt1"/>
                </a:solidFill>
              </a:rPr>
              <a:t>Bucknell University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54484">
            <a:off x="6024868" y="2778829"/>
            <a:ext cx="1208061" cy="113404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 rot="411732">
            <a:off x="6136248" y="2832278"/>
            <a:ext cx="1160009" cy="9699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83333"/>
              <a:buFont typeface="Arial"/>
              <a:buNone/>
            </a:pPr>
            <a:r>
              <a:rPr lang="da" sz="600"/>
              <a:t>Bucknell Career DevelopmentCenter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600"/>
          </a:p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83333"/>
              <a:buFont typeface="Arial"/>
              <a:buNone/>
            </a:pPr>
            <a:r>
              <a:rPr lang="da" sz="600"/>
              <a:t>cdc@bucknell.edu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83333"/>
              <a:buFont typeface="Arial"/>
              <a:buNone/>
            </a:pPr>
            <a:r>
              <a:rPr lang="da" sz="600" u="sng">
                <a:solidFill>
                  <a:schemeClr val="hlink"/>
                </a:solidFill>
                <a:hlinkClick r:id="rId12"/>
              </a:rPr>
              <a:t>http://www.bucknell.edu/CDC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Shape 194"/>
          <p:cNvGrpSpPr/>
          <p:nvPr/>
        </p:nvGrpSpPr>
        <p:grpSpPr>
          <a:xfrm>
            <a:off x="1246350" y="970375"/>
            <a:ext cx="1233300" cy="1101299"/>
            <a:chOff x="1484475" y="1132300"/>
            <a:chExt cx="1233300" cy="1101299"/>
          </a:xfrm>
        </p:grpSpPr>
        <p:pic>
          <p:nvPicPr>
            <p:cNvPr id="195" name="Shape 19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12125" y="1162050"/>
              <a:ext cx="1183451" cy="1036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Shape 196"/>
            <p:cNvSpPr txBox="1"/>
            <p:nvPr/>
          </p:nvSpPr>
          <p:spPr>
            <a:xfrm rot="-331681">
              <a:off x="1529667" y="1185045"/>
              <a:ext cx="1142915" cy="995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KEEN KErn Entrepreneurship Education Network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College of Engineering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30-50 Undergraduate 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Joe Tranquillo, Charles Kim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hlinkClick r:id="rId5"/>
                </a:rPr>
                <a:t>http://www.buc...nell.edu/KEEN</a:t>
              </a:r>
            </a:p>
          </p:txBody>
        </p:sp>
      </p:grpSp>
      <p:grpSp>
        <p:nvGrpSpPr>
          <p:cNvPr id="197" name="Shape 197"/>
          <p:cNvGrpSpPr/>
          <p:nvPr/>
        </p:nvGrpSpPr>
        <p:grpSpPr>
          <a:xfrm>
            <a:off x="3203950" y="958412"/>
            <a:ext cx="1368125" cy="1078349"/>
            <a:chOff x="2121725" y="1259237"/>
            <a:chExt cx="1368125" cy="1078349"/>
          </a:xfrm>
        </p:grpSpPr>
        <p:pic>
          <p:nvPicPr>
            <p:cNvPr id="198" name="Shape 19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21725" y="1259237"/>
              <a:ext cx="1250853" cy="1078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Shape 199"/>
            <p:cNvSpPr txBox="1"/>
            <p:nvPr/>
          </p:nvSpPr>
          <p:spPr>
            <a:xfrm rot="412394">
              <a:off x="2300892" y="1382578"/>
              <a:ext cx="1143115" cy="835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Externship Program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Career Development Center	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~30 students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Emily Dietreich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da" sz="600" u="sng">
                  <a:solidFill>
                    <a:schemeClr val="hlink"/>
                  </a:solidFill>
                  <a:hlinkClick r:id="rId7"/>
                </a:rPr>
                <a:t>http://www.buc...u/Externships</a:t>
              </a:r>
            </a:p>
          </p:txBody>
        </p:sp>
      </p:grpSp>
      <p:grpSp>
        <p:nvGrpSpPr>
          <p:cNvPr id="200" name="Shape 200"/>
          <p:cNvGrpSpPr/>
          <p:nvPr/>
        </p:nvGrpSpPr>
        <p:grpSpPr>
          <a:xfrm>
            <a:off x="4324900" y="1288050"/>
            <a:ext cx="1381724" cy="1078938"/>
            <a:chOff x="3905800" y="2031950"/>
            <a:chExt cx="1381724" cy="1078938"/>
          </a:xfrm>
        </p:grpSpPr>
        <p:pic>
          <p:nvPicPr>
            <p:cNvPr id="201" name="Shape 20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05800" y="2032599"/>
              <a:ext cx="1250850" cy="1078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Shape 202"/>
            <p:cNvSpPr txBox="1"/>
            <p:nvPr/>
          </p:nvSpPr>
          <p:spPr>
            <a:xfrm rot="477980">
              <a:off x="4089960" y="2106959"/>
              <a:ext cx="1142929" cy="867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Mooney Lab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College of Engineering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George Waltman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~60 Students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 u="sng">
                  <a:solidFill>
                    <a:schemeClr val="hlink"/>
                  </a:solidFill>
                  <a:latin typeface="Helvetica Neue"/>
                  <a:ea typeface="Helvetica Neue"/>
                  <a:cs typeface="Helvetica Neue"/>
                  <a:sym typeface="Helvetica Neue"/>
                  <a:hlinkClick r:id="rId9"/>
                </a:rPr>
                <a:t>http://www.bucknell.edu/giving-to-bucknell/donor-stories/pam-mooney-and-family.html</a:t>
              </a:r>
            </a:p>
            <a:p>
              <a:pPr rtl="0">
                <a:spcBef>
                  <a:spcPts val="0"/>
                </a:spcBef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03" name="Shape 203"/>
          <p:cNvGrpSpPr/>
          <p:nvPr/>
        </p:nvGrpSpPr>
        <p:grpSpPr>
          <a:xfrm>
            <a:off x="6866275" y="890624"/>
            <a:ext cx="1379274" cy="1078288"/>
            <a:chOff x="4456450" y="1119224"/>
            <a:chExt cx="1379274" cy="1078288"/>
          </a:xfrm>
        </p:grpSpPr>
        <p:pic>
          <p:nvPicPr>
            <p:cNvPr id="204" name="Shape 20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456450" y="1119224"/>
              <a:ext cx="1250850" cy="1078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Shape 205"/>
            <p:cNvSpPr txBox="1"/>
            <p:nvPr/>
          </p:nvSpPr>
          <p:spPr>
            <a:xfrm rot="521751">
              <a:off x="4637105" y="1235676"/>
              <a:ext cx="1142938" cy="825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Stress Testing/Cement Lab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Civil Engineering Department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~20 Students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James Gutelius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06" name="Shape 206"/>
          <p:cNvGrpSpPr/>
          <p:nvPr/>
        </p:nvGrpSpPr>
        <p:grpSpPr>
          <a:xfrm>
            <a:off x="3095472" y="3073625"/>
            <a:ext cx="1194299" cy="1051579"/>
            <a:chOff x="1261947" y="1266825"/>
            <a:chExt cx="1194299" cy="1051579"/>
          </a:xfrm>
        </p:grpSpPr>
        <p:pic>
          <p:nvPicPr>
            <p:cNvPr id="207" name="Shape 20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67487" y="1266825"/>
              <a:ext cx="1183451" cy="1036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Shape 208"/>
            <p:cNvSpPr txBox="1"/>
            <p:nvPr/>
          </p:nvSpPr>
          <p:spPr>
            <a:xfrm rot="-201352">
              <a:off x="1287667" y="1371873"/>
              <a:ext cx="1142859" cy="9138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Alumni Association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Alumni Board, Career Development Center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~ Students as per interest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bucknell.edu/alumni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09" name="Shape 209"/>
          <p:cNvGrpSpPr/>
          <p:nvPr/>
        </p:nvGrpSpPr>
        <p:grpSpPr>
          <a:xfrm>
            <a:off x="6056650" y="2948012"/>
            <a:ext cx="1373624" cy="1078349"/>
            <a:chOff x="2121725" y="1259237"/>
            <a:chExt cx="1373624" cy="1078349"/>
          </a:xfrm>
        </p:grpSpPr>
        <p:pic>
          <p:nvPicPr>
            <p:cNvPr id="210" name="Shape 21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21725" y="1259237"/>
              <a:ext cx="1250853" cy="1078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Shape 211"/>
            <p:cNvSpPr txBox="1"/>
            <p:nvPr/>
          </p:nvSpPr>
          <p:spPr>
            <a:xfrm rot="454248">
              <a:off x="2299517" y="1341678"/>
              <a:ext cx="1143064" cy="876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ILTM:Institute for Leadership in Technology and Management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Interdisciplinary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24 students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Eric Santanen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http://www.bucknell.edu/ILTM</a:t>
              </a:r>
            </a:p>
          </p:txBody>
        </p:sp>
      </p:grpSp>
      <p:grpSp>
        <p:nvGrpSpPr>
          <p:cNvPr id="212" name="Shape 212"/>
          <p:cNvGrpSpPr/>
          <p:nvPr/>
        </p:nvGrpSpPr>
        <p:grpSpPr>
          <a:xfrm>
            <a:off x="4158850" y="2367012"/>
            <a:ext cx="1359949" cy="1078349"/>
            <a:chOff x="2121725" y="1259237"/>
            <a:chExt cx="1359949" cy="1078349"/>
          </a:xfrm>
        </p:grpSpPr>
        <p:pic>
          <p:nvPicPr>
            <p:cNvPr id="213" name="Shape 2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21725" y="1259237"/>
              <a:ext cx="1250853" cy="1078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Shape 214"/>
            <p:cNvSpPr txBox="1"/>
            <p:nvPr/>
          </p:nvSpPr>
          <p:spPr>
            <a:xfrm rot="309950">
              <a:off x="2301253" y="1333496"/>
              <a:ext cx="1142841" cy="884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Bucknell Student Calling Program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Alumni Relations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~40 Students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Angie Myers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da" sz="600" u="sng">
                  <a:solidFill>
                    <a:schemeClr val="hlink"/>
                  </a:solidFill>
                  <a:hlinkClick r:id="rId10"/>
                </a:rPr>
                <a:t>http://www.buc...ual-fund.html</a:t>
              </a:r>
            </a:p>
          </p:txBody>
        </p:sp>
      </p:grpSp>
      <p:grpSp>
        <p:nvGrpSpPr>
          <p:cNvPr id="215" name="Shape 215"/>
          <p:cNvGrpSpPr/>
          <p:nvPr/>
        </p:nvGrpSpPr>
        <p:grpSpPr>
          <a:xfrm>
            <a:off x="2760350" y="2221237"/>
            <a:ext cx="1395050" cy="1078288"/>
            <a:chOff x="4521225" y="1098612"/>
            <a:chExt cx="1395050" cy="1078288"/>
          </a:xfrm>
        </p:grpSpPr>
        <p:pic>
          <p:nvPicPr>
            <p:cNvPr id="216" name="Shape 2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521225" y="1098612"/>
              <a:ext cx="1250850" cy="1078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Shape 217"/>
            <p:cNvSpPr txBox="1"/>
            <p:nvPr/>
          </p:nvSpPr>
          <p:spPr>
            <a:xfrm rot="424255">
              <a:off x="4723778" y="1166968"/>
              <a:ext cx="1142993" cy="873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Bucknell Entrepreneurial Network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Career Development Center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 u="sng">
                  <a:solidFill>
                    <a:schemeClr val="hlink"/>
                  </a:solidFill>
                  <a:latin typeface="Helvetica Neue"/>
                  <a:ea typeface="Helvetica Neue"/>
                  <a:cs typeface="Helvetica Neue"/>
                  <a:sym typeface="Helvetica Neue"/>
                  <a:hlinkClick r:id="rId11"/>
                </a:rPr>
                <a:t>mmg019@bucknell.edu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 u="sng">
                  <a:solidFill>
                    <a:schemeClr val="dk1"/>
                  </a:solidFill>
                  <a:highlight>
                    <a:srgbClr val="FFFFFF"/>
                  </a:highlight>
                </a:rPr>
                <a:t>https://getinvolved.bucknell.edu/organization/BentN/about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18" name="Shape 218"/>
          <p:cNvGrpSpPr/>
          <p:nvPr/>
        </p:nvGrpSpPr>
        <p:grpSpPr>
          <a:xfrm>
            <a:off x="5724825" y="890624"/>
            <a:ext cx="1377374" cy="1078288"/>
            <a:chOff x="4218325" y="1119224"/>
            <a:chExt cx="1377374" cy="1078288"/>
          </a:xfrm>
        </p:grpSpPr>
        <p:pic>
          <p:nvPicPr>
            <p:cNvPr id="219" name="Shape 2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218325" y="1119224"/>
              <a:ext cx="1250850" cy="1078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Shape 220"/>
            <p:cNvSpPr txBox="1"/>
            <p:nvPr/>
          </p:nvSpPr>
          <p:spPr>
            <a:xfrm rot="433320">
              <a:off x="4402865" y="1196650"/>
              <a:ext cx="1143068" cy="864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PDL: Project Development Lab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College of Engineering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~40 Students</a:t>
              </a:r>
            </a:p>
            <a:p>
              <a:pPr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George Waltman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http://www.bucknell.edu/engineering-college-of/about-the-college/engineering-facilities/interdisciplinary-engineering-facilities/project-development-laboratory-(pdl).html</a:t>
              </a:r>
            </a:p>
          </p:txBody>
        </p:sp>
      </p:grpSp>
      <p:sp>
        <p:nvSpPr>
          <p:cNvPr id="221" name="Shape 221"/>
          <p:cNvSpPr txBox="1"/>
          <p:nvPr/>
        </p:nvSpPr>
        <p:spPr>
          <a:xfrm>
            <a:off x="4823800" y="304725"/>
            <a:ext cx="4320299" cy="5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da">
                <a:solidFill>
                  <a:schemeClr val="lt1"/>
                </a:solidFill>
              </a:rPr>
              <a:t>Bucknell University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Shape 226"/>
          <p:cNvGrpSpPr/>
          <p:nvPr/>
        </p:nvGrpSpPr>
        <p:grpSpPr>
          <a:xfrm>
            <a:off x="4010650" y="852712"/>
            <a:ext cx="1398800" cy="1115313"/>
            <a:chOff x="3905800" y="1995575"/>
            <a:chExt cx="1398800" cy="1115313"/>
          </a:xfrm>
        </p:grpSpPr>
        <p:pic>
          <p:nvPicPr>
            <p:cNvPr id="227" name="Shape 2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05800" y="2032599"/>
              <a:ext cx="1250850" cy="1078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Shape 228"/>
            <p:cNvSpPr txBox="1"/>
            <p:nvPr/>
          </p:nvSpPr>
          <p:spPr>
            <a:xfrm rot="647100">
              <a:off x="4089404" y="2094777"/>
              <a:ext cx="1143091" cy="8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Bucknell Program for Undergraduate Research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Interdepartmental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rgbClr val="000000"/>
                </a:buClr>
                <a:buSzPct val="183333"/>
                <a:buFont typeface="Arial"/>
                <a:buNone/>
              </a:pPr>
              <a:r>
                <a:rPr lang="da" sz="6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http://www.bucknell.edu/fellowships-and-undergraduate-research/undergraduate-research/finding-a-research-opportunity.html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29" name="Shape 229"/>
          <p:cNvGrpSpPr/>
          <p:nvPr/>
        </p:nvGrpSpPr>
        <p:grpSpPr>
          <a:xfrm>
            <a:off x="2384675" y="2868824"/>
            <a:ext cx="1391034" cy="1078288"/>
            <a:chOff x="3905800" y="2032599"/>
            <a:chExt cx="1391034" cy="1078288"/>
          </a:xfrm>
        </p:grpSpPr>
        <p:pic>
          <p:nvPicPr>
            <p:cNvPr id="230" name="Shape 2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05800" y="2032599"/>
              <a:ext cx="1250850" cy="1078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Shape 231"/>
            <p:cNvSpPr txBox="1"/>
            <p:nvPr/>
          </p:nvSpPr>
          <p:spPr>
            <a:xfrm rot="550086">
              <a:off x="4095234" y="2145032"/>
              <a:ext cx="1142900" cy="829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rtl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5-Year Engineering &amp;</a:t>
              </a:r>
              <a:r>
                <a:rPr lang="da" sz="12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Business Degree</a:t>
              </a:r>
            </a:p>
            <a:p>
              <a:pPr rtl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Interdepartmental: College of Engineering, and School of Management</a:t>
              </a: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Karen Marosi</a:t>
              </a: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6"/>
                </a:rPr>
                <a:t>http://www.bucknell.edu/EngineeringManagement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32" name="Shape 232"/>
          <p:cNvGrpSpPr/>
          <p:nvPr/>
        </p:nvGrpSpPr>
        <p:grpSpPr>
          <a:xfrm>
            <a:off x="7332775" y="965949"/>
            <a:ext cx="1368849" cy="1078288"/>
            <a:chOff x="3905800" y="2032599"/>
            <a:chExt cx="1368849" cy="1078288"/>
          </a:xfrm>
        </p:grpSpPr>
        <p:pic>
          <p:nvPicPr>
            <p:cNvPr id="233" name="Shape 2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05800" y="2032599"/>
              <a:ext cx="1250850" cy="1078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Shape 234"/>
            <p:cNvSpPr txBox="1"/>
            <p:nvPr/>
          </p:nvSpPr>
          <p:spPr>
            <a:xfrm rot="378817">
              <a:off x="4089333" y="2140657"/>
              <a:ext cx="1143032" cy="8339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Start UPs/year</a:t>
              </a: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t/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 (BizPitch, Mgmt 101)</a:t>
              </a: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College of Engineering, College of Arts and Sciences, School of Management</a:t>
              </a:r>
            </a:p>
            <a:p>
              <a:pPr rtl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7"/>
                </a:rPr>
                <a:t>http://www.bucknell.edu/news-and-media/2015/april/student-startup-madness.html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35" name="Shape 235"/>
          <p:cNvGrpSpPr/>
          <p:nvPr/>
        </p:nvGrpSpPr>
        <p:grpSpPr>
          <a:xfrm>
            <a:off x="4576150" y="2636099"/>
            <a:ext cx="1369275" cy="1078288"/>
            <a:chOff x="3905800" y="2032599"/>
            <a:chExt cx="1369275" cy="1078288"/>
          </a:xfrm>
        </p:grpSpPr>
        <p:pic>
          <p:nvPicPr>
            <p:cNvPr id="236" name="Shape 2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05800" y="2032599"/>
              <a:ext cx="1250850" cy="1078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Shape 237"/>
            <p:cNvSpPr txBox="1"/>
            <p:nvPr/>
          </p:nvSpPr>
          <p:spPr>
            <a:xfrm rot="384298">
              <a:off x="4089208" y="2140001"/>
              <a:ext cx="1142933" cy="834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Small Business Development Center</a:t>
              </a: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School of Engineering</a:t>
              </a: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Steve Stumbris</a:t>
              </a: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8"/>
                </a:rPr>
                <a:t>http://www.bucknell.edu/SBDC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38" name="Shape 238"/>
          <p:cNvGrpSpPr/>
          <p:nvPr/>
        </p:nvGrpSpPr>
        <p:grpSpPr>
          <a:xfrm>
            <a:off x="434000" y="2734574"/>
            <a:ext cx="1369000" cy="1078349"/>
            <a:chOff x="2121725" y="1259237"/>
            <a:chExt cx="1369000" cy="1078349"/>
          </a:xfrm>
        </p:grpSpPr>
        <p:pic>
          <p:nvPicPr>
            <p:cNvPr id="239" name="Shape 23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121725" y="1259237"/>
              <a:ext cx="1250853" cy="1078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Shape 240"/>
            <p:cNvSpPr txBox="1"/>
            <p:nvPr/>
          </p:nvSpPr>
          <p:spPr>
            <a:xfrm rot="426941">
              <a:off x="2298773" y="1357603"/>
              <a:ext cx="1143104" cy="86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Resource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Department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Total number of students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Number of undergraduate 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students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contact name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Website</a:t>
              </a:r>
            </a:p>
            <a:p>
              <a:pPr lvl="0" rtl="0">
                <a:spcBef>
                  <a:spcPts val="0"/>
                </a:spcBef>
                <a:buClr>
                  <a:schemeClr val="dk1"/>
                </a:buClr>
                <a:buSzPct val="183333"/>
                <a:buFont typeface="Arial"/>
                <a:buNone/>
              </a:pPr>
              <a:r>
                <a:rPr lang="da" sz="6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Who is it mainly for?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41" name="Shape 241"/>
          <p:cNvGrpSpPr/>
          <p:nvPr/>
        </p:nvGrpSpPr>
        <p:grpSpPr>
          <a:xfrm>
            <a:off x="2304425" y="1917274"/>
            <a:ext cx="1371475" cy="1078349"/>
            <a:chOff x="2121725" y="1259237"/>
            <a:chExt cx="1371475" cy="1078349"/>
          </a:xfrm>
        </p:grpSpPr>
        <p:pic>
          <p:nvPicPr>
            <p:cNvPr id="242" name="Shape 24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121725" y="1259237"/>
              <a:ext cx="1250853" cy="1078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Shape 243"/>
            <p:cNvSpPr txBox="1"/>
            <p:nvPr/>
          </p:nvSpPr>
          <p:spPr>
            <a:xfrm rot="443395">
              <a:off x="2299103" y="1348572"/>
              <a:ext cx="1142893" cy="869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rtl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Minors Offered</a:t>
              </a: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Arts Entrepreneurship</a:t>
              </a:r>
            </a:p>
            <a:p>
              <a:pPr rtl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Interdepartmental: College of Arts and Science, and School of Management</a:t>
              </a: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Barry Long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44" name="Shape 244"/>
          <p:cNvGrpSpPr/>
          <p:nvPr/>
        </p:nvGrpSpPr>
        <p:grpSpPr>
          <a:xfrm>
            <a:off x="5155050" y="1848874"/>
            <a:ext cx="1367549" cy="1078349"/>
            <a:chOff x="2121725" y="1259237"/>
            <a:chExt cx="1367549" cy="1078349"/>
          </a:xfrm>
        </p:grpSpPr>
        <p:pic>
          <p:nvPicPr>
            <p:cNvPr id="245" name="Shape 24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121725" y="1259237"/>
              <a:ext cx="1250853" cy="1078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Shape 246"/>
            <p:cNvSpPr txBox="1"/>
            <p:nvPr/>
          </p:nvSpPr>
          <p:spPr>
            <a:xfrm rot="505288">
              <a:off x="2293612" y="1414457"/>
              <a:ext cx="1143024" cy="802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Bucknell Innovation Group (B.I.G.)</a:t>
              </a: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College of Engineering</a:t>
              </a:r>
            </a:p>
            <a:p>
              <a:pPr rtl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Seth Orsborn, Michael Toole, Joseph Tranquillo, Karen Castle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47" name="Shape 247"/>
          <p:cNvGrpSpPr/>
          <p:nvPr/>
        </p:nvGrpSpPr>
        <p:grpSpPr>
          <a:xfrm>
            <a:off x="712325" y="1841000"/>
            <a:ext cx="1504075" cy="1094101"/>
            <a:chOff x="4150550" y="1173025"/>
            <a:chExt cx="1504075" cy="1094101"/>
          </a:xfrm>
        </p:grpSpPr>
        <p:pic>
          <p:nvPicPr>
            <p:cNvPr id="248" name="Shape 24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150550" y="1173025"/>
              <a:ext cx="1269176" cy="1094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Shape 249"/>
            <p:cNvSpPr txBox="1"/>
            <p:nvPr/>
          </p:nvSpPr>
          <p:spPr>
            <a:xfrm rot="311592">
              <a:off x="4352119" y="1309626"/>
              <a:ext cx="1269410" cy="7868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rtl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Certificate Programs or Concentrations:</a:t>
              </a:r>
            </a:p>
            <a:p>
              <a:pPr rtl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t/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KEEN Certificate (Work in Progress)</a:t>
              </a: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College of Engineering</a:t>
              </a: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Joe Tranquillo, Charles Kim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50" name="Shape 250"/>
          <p:cNvGrpSpPr/>
          <p:nvPr/>
        </p:nvGrpSpPr>
        <p:grpSpPr>
          <a:xfrm>
            <a:off x="1803000" y="863325"/>
            <a:ext cx="1424225" cy="1094101"/>
            <a:chOff x="4771850" y="1122725"/>
            <a:chExt cx="1424225" cy="1094101"/>
          </a:xfrm>
        </p:grpSpPr>
        <p:pic>
          <p:nvPicPr>
            <p:cNvPr id="251" name="Shape 25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771850" y="1122725"/>
              <a:ext cx="1269176" cy="1094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Shape 252"/>
            <p:cNvSpPr txBox="1"/>
            <p:nvPr/>
          </p:nvSpPr>
          <p:spPr>
            <a:xfrm rot="406435">
              <a:off x="4884395" y="1225165"/>
              <a:ext cx="1269159" cy="794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Markets, Innovation, and Design</a:t>
              </a: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School of Management</a:t>
              </a: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Seth Orsborn</a:t>
              </a: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1"/>
                </a:rPr>
                <a:t>http://www.bucknell.edu/MarketsInnovationDesign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53" name="Shape 253"/>
          <p:cNvGrpSpPr/>
          <p:nvPr/>
        </p:nvGrpSpPr>
        <p:grpSpPr>
          <a:xfrm>
            <a:off x="5613425" y="1008350"/>
            <a:ext cx="1515375" cy="1094101"/>
            <a:chOff x="4150550" y="1173025"/>
            <a:chExt cx="1515375" cy="1094101"/>
          </a:xfrm>
        </p:grpSpPr>
        <p:pic>
          <p:nvPicPr>
            <p:cNvPr id="254" name="Shape 25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150550" y="1173025"/>
              <a:ext cx="1269176" cy="1094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Shape 255"/>
            <p:cNvSpPr txBox="1"/>
            <p:nvPr/>
          </p:nvSpPr>
          <p:spPr>
            <a:xfrm rot="443222">
              <a:off x="4350557" y="1299034"/>
              <a:ext cx="1269335" cy="796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Entrepreneurship</a:t>
              </a:r>
              <a:r>
                <a:rPr lang="da" sz="12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and Innovation Affinity House</a:t>
              </a: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t/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Office of Residential Education</a:t>
              </a:r>
            </a:p>
            <a:p>
              <a:pPr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>
                  <a:latin typeface="Calibri"/>
                  <a:ea typeface="Calibri"/>
                  <a:cs typeface="Calibri"/>
                  <a:sym typeface="Calibri"/>
                </a:rPr>
                <a:t>Seth Orsborn, Michael Toole</a:t>
              </a:r>
            </a:p>
            <a:p>
              <a:pPr rtl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da" sz="6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2"/>
                </a:rPr>
                <a:t>https://www.bucknell.edu/info-about-attending-bucknell/how-your-life-will-change/entrepreneurship-at-bucknell/entrepreneurship-and-innovation-affinity-housing.html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6" name="Shape 256"/>
          <p:cNvSpPr txBox="1"/>
          <p:nvPr/>
        </p:nvSpPr>
        <p:spPr>
          <a:xfrm>
            <a:off x="4823800" y="304725"/>
            <a:ext cx="4320299" cy="5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>
                <a:solidFill>
                  <a:schemeClr val="lt1"/>
                </a:solidFill>
              </a:rPr>
              <a:t>Bucknell University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